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B11E9F02-072C-4EF7-A9D8-F1D7F778F256}" v="184" dt="2023-09-24T09:23:54.389"/>
    <p1510:client id="{C73618E7-90B2-4B93-91AF-D9728AE0BF28}" v="1" dt="2023-10-04T11:15:34.792"/>
    <p1510:client id="{DA7E580B-61CB-470C-9245-3ACCF9200137}" v="14" dt="2023-09-20T16:50:18.175"/>
    <p1510:client id="{E3C02CF3-2741-48C5-BD0D-7D25DF7524BF}" v="190" dt="2023-10-08T05:58:30.185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272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Метод, который используется для оценки совокупности затрат. Он был разработан в 80-х годах ХХ века. В основе лежит сравнение 2-х вариантов ИТ-компонентов. При оценке методов TCO учитывают разные издержки: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945930" y="1883103"/>
            <a:ext cx="515006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К проектным расходам относят:</a:t>
            </a:r>
            <a:endParaRPr lang="ru-RU" sz="1400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sz="1400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sz="1400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27" y="1488090"/>
            <a:ext cx="4100786" cy="4127062"/>
          </a:xfrm>
          <a:prstGeom prst="ellipse">
            <a:avLst/>
          </a:prstGeom>
        </p:spPr>
      </p:pic>
      <p:pic>
        <p:nvPicPr>
          <p:cNvPr id="6" name="Рисунок 5" descr="Wikipedia Wiki Sticker - Wikipedia Wiki Black Stickers">
            <a:extLst>
              <a:ext uri="{FF2B5EF4-FFF2-40B4-BE49-F238E27FC236}">
                <a16:creationId xmlns:a16="http://schemas.microsoft.com/office/drawing/2014/main" id="{A698ADE8-5774-FC4B-5F0D-814DFBD5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93" y="4152968"/>
            <a:ext cx="2725683" cy="27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656551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Блок-схема: карточка 3">
            <a:extLst>
              <a:ext uri="{FF2B5EF4-FFF2-40B4-BE49-F238E27FC236}">
                <a16:creationId xmlns:a16="http://schemas.microsoft.com/office/drawing/2014/main" id="{47BC5EBD-2AA0-B71A-3139-A709BA4452B6}"/>
              </a:ext>
            </a:extLst>
          </p:cNvPr>
          <p:cNvSpPr/>
          <p:nvPr/>
        </p:nvSpPr>
        <p:spPr>
          <a:xfrm flipH="1">
            <a:off x="8784895" y="2084550"/>
            <a:ext cx="1900621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Блок-схема: карточка 4">
            <a:extLst>
              <a:ext uri="{FF2B5EF4-FFF2-40B4-BE49-F238E27FC236}">
                <a16:creationId xmlns:a16="http://schemas.microsoft.com/office/drawing/2014/main" id="{0184B7D0-4DAA-E17B-BCFB-94EEE2A42F90}"/>
              </a:ext>
            </a:extLst>
          </p:cNvPr>
          <p:cNvSpPr/>
          <p:nvPr/>
        </p:nvSpPr>
        <p:spPr>
          <a:xfrm flipV="1">
            <a:off x="6656550" y="3696134"/>
            <a:ext cx="1900619" cy="1296277"/>
          </a:xfrm>
          <a:prstGeom prst="flowChartPunchedCar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flipH="1" flipV="1">
            <a:off x="8784894" y="3696133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A1DE5-C0A1-C90C-6499-7F52A60CAD70}"/>
              </a:ext>
            </a:extLst>
          </p:cNvPr>
          <p:cNvSpPr txBox="1"/>
          <p:nvPr/>
        </p:nvSpPr>
        <p:spPr>
          <a:xfrm>
            <a:off x="6858000" y="2487448"/>
            <a:ext cx="1497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Финансы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F742E-E091-7BBE-4B3B-B7993B82FF2D}"/>
              </a:ext>
            </a:extLst>
          </p:cNvPr>
          <p:cNvSpPr txBox="1"/>
          <p:nvPr/>
        </p:nvSpPr>
        <p:spPr>
          <a:xfrm>
            <a:off x="8986344" y="2487447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Образование и рост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E91D-83B3-95C2-245C-2E4CADEE2008}"/>
              </a:ext>
            </a:extLst>
          </p:cNvPr>
          <p:cNvSpPr txBox="1"/>
          <p:nvPr/>
        </p:nvSpPr>
        <p:spPr>
          <a:xfrm>
            <a:off x="6884275" y="3976413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Внутренние процессы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30948-93D6-347B-2426-C69F53BFA2DA}"/>
              </a:ext>
            </a:extLst>
          </p:cNvPr>
          <p:cNvSpPr txBox="1"/>
          <p:nvPr/>
        </p:nvSpPr>
        <p:spPr>
          <a:xfrm>
            <a:off x="8784895" y="4011446"/>
            <a:ext cx="19006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ea typeface="Calibri"/>
                <a:cs typeface="Calibri"/>
              </a:rPr>
              <a:t>Взаимоотношение с клиентами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9FCC-1309-AD52-96B8-447FDF030E76}"/>
              </a:ext>
            </a:extLst>
          </p:cNvPr>
          <p:cNvSpPr txBox="1"/>
          <p:nvPr/>
        </p:nvSpPr>
        <p:spPr>
          <a:xfrm>
            <a:off x="8233103" y="3442137"/>
            <a:ext cx="9546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ea typeface="Calibri"/>
                <a:cs typeface="Calibri"/>
              </a:rPr>
              <a:t>Стратегия</a:t>
            </a:r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4" grpId="0" animBg="1"/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4788337" y="931617"/>
            <a:ext cx="7406740" cy="546968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46771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Повышают объем выполняемых транзакций.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Расширяют практические возможности.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Улучшают экономическую эффективность.</a:t>
            </a:r>
            <a:endParaRPr lang="ru-RU" sz="2000" b="1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(BVIT)-Бизнес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Arial"/>
                <a:cs typeface="Arial"/>
              </a:rPr>
              <a:t>Точная окупаемость.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Стратегическое согласование.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Степень воздействия на бизнес-процессы в фирме.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Изменения архитектуры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Анализ потенциальных рисков. </a:t>
            </a:r>
            <a:endParaRPr lang="ru-RU" sz="2400" b="1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ru-RU" sz="1600" dirty="0">
              <a:latin typeface="Arial"/>
              <a:ea typeface="Calibri"/>
              <a:cs typeface="Arial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</a:t>
            </a:r>
            <a:endParaRPr lang="ru-RU" sz="32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b="1" dirty="0">
                <a:latin typeface="Arial"/>
                <a:cs typeface="Arial"/>
              </a:rPr>
              <a:t>Операционная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Финансовая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Промышленная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Стратегическая сфера.</a:t>
            </a:r>
            <a:r>
              <a:rPr lang="ru-RU" sz="3200" dirty="0">
                <a:latin typeface="Arial"/>
                <a:cs typeface="Arial"/>
              </a:rPr>
              <a:t> </a:t>
            </a:r>
            <a:endParaRPr lang="ru-RU" sz="3200">
              <a:latin typeface="Arial"/>
              <a:ea typeface="Calibri"/>
              <a:cs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5" grpId="0" animBg="1"/>
      <p:bldP spid="16" grpId="0" animBg="1"/>
      <p:bldP spid="17" grpId="0" animBg="1"/>
      <p:bldP spid="18" grpId="0" animBg="1"/>
      <p:bldP spid="22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445659" y="1786655"/>
            <a:ext cx="5378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Простая норма прибыли. </a:t>
            </a:r>
            <a:endParaRPr lang="ru-RU" sz="2400"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sz="2400" b="1">
                <a:latin typeface="Arial"/>
                <a:cs typeface="Arial"/>
              </a:rPr>
              <a:t>Срок окупаемости вложенных </a:t>
            </a:r>
            <a:r>
              <a:rPr lang="ru-RU" sz="2400" b="1" dirty="0">
                <a:latin typeface="Arial"/>
                <a:cs typeface="Arial"/>
              </a:rPr>
              <a:t>денежных средств. </a:t>
            </a:r>
            <a:endParaRPr lang="ru-RU" sz="2400">
              <a:latin typeface="Arial"/>
              <a:ea typeface="Calibri"/>
              <a:cs typeface="Arial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2. Отображают коммерческую, финансовую результативность. 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b="1" dirty="0">
                <a:latin typeface="Arial"/>
                <a:cs typeface="Arial"/>
              </a:rPr>
              <a:t> </a:t>
            </a:r>
            <a:endParaRPr lang="ru-RU" sz="1400">
              <a:latin typeface="Arial"/>
              <a:ea typeface="Calibri"/>
              <a:cs typeface="Arial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8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Такой способ используется при расчете эффективности инвестиционных вложений. Его также можно оценивать для ИТ-проектов, рассчитывая в качестве совокупной прибыли.</a:t>
            </a:r>
            <a:endParaRPr lang="ru-RU" sz="160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Return of Investment (ROI)</vt:lpstr>
      <vt:lpstr>Total Cost of Ownership (TCO)</vt:lpstr>
      <vt:lpstr>Системные методы оценки</vt:lpstr>
      <vt:lpstr>Balanced Score Card (BSC) - Сбалансированая система показателей </vt:lpstr>
      <vt:lpstr>Performance Reference Model (PRM)</vt:lpstr>
      <vt:lpstr>Business Value of IT (BVIT)-Бизнес модель с высокой добавленной стоимостью </vt:lpstr>
      <vt:lpstr>ITIL Service Strategy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897</cp:revision>
  <dcterms:created xsi:type="dcterms:W3CDTF">2023-09-15T12:37:51Z</dcterms:created>
  <dcterms:modified xsi:type="dcterms:W3CDTF">2023-10-08T05:58:42Z</dcterms:modified>
</cp:coreProperties>
</file>